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6"/>
  </p:notesMasterIdLst>
  <p:handoutMasterIdLst>
    <p:handoutMasterId r:id="rId67"/>
  </p:handoutMasterIdLst>
  <p:sldIdLst>
    <p:sldId id="668" r:id="rId6"/>
    <p:sldId id="996" r:id="rId7"/>
    <p:sldId id="932" r:id="rId8"/>
    <p:sldId id="933" r:id="rId9"/>
    <p:sldId id="934" r:id="rId10"/>
    <p:sldId id="935" r:id="rId11"/>
    <p:sldId id="936" r:id="rId12"/>
    <p:sldId id="937" r:id="rId13"/>
    <p:sldId id="938" r:id="rId14"/>
    <p:sldId id="939" r:id="rId15"/>
    <p:sldId id="940" r:id="rId16"/>
    <p:sldId id="941" r:id="rId17"/>
    <p:sldId id="942" r:id="rId18"/>
    <p:sldId id="943" r:id="rId19"/>
    <p:sldId id="944" r:id="rId20"/>
    <p:sldId id="995" r:id="rId21"/>
    <p:sldId id="946" r:id="rId22"/>
    <p:sldId id="947" r:id="rId23"/>
    <p:sldId id="948" r:id="rId24"/>
    <p:sldId id="949" r:id="rId25"/>
    <p:sldId id="952" r:id="rId26"/>
    <p:sldId id="953" r:id="rId27"/>
    <p:sldId id="954" r:id="rId28"/>
    <p:sldId id="955" r:id="rId29"/>
    <p:sldId id="956" r:id="rId30"/>
    <p:sldId id="957" r:id="rId31"/>
    <p:sldId id="958" r:id="rId32"/>
    <p:sldId id="959" r:id="rId33"/>
    <p:sldId id="960" r:id="rId34"/>
    <p:sldId id="961" r:id="rId35"/>
    <p:sldId id="962" r:id="rId36"/>
    <p:sldId id="963" r:id="rId37"/>
    <p:sldId id="964" r:id="rId38"/>
    <p:sldId id="965" r:id="rId39"/>
    <p:sldId id="966" r:id="rId40"/>
    <p:sldId id="967" r:id="rId41"/>
    <p:sldId id="968" r:id="rId42"/>
    <p:sldId id="969" r:id="rId43"/>
    <p:sldId id="970" r:id="rId44"/>
    <p:sldId id="971" r:id="rId45"/>
    <p:sldId id="972" r:id="rId46"/>
    <p:sldId id="973" r:id="rId47"/>
    <p:sldId id="974" r:id="rId48"/>
    <p:sldId id="975" r:id="rId49"/>
    <p:sldId id="976" r:id="rId50"/>
    <p:sldId id="978" r:id="rId51"/>
    <p:sldId id="980" r:id="rId52"/>
    <p:sldId id="981" r:id="rId53"/>
    <p:sldId id="982" r:id="rId54"/>
    <p:sldId id="983" r:id="rId55"/>
    <p:sldId id="985" r:id="rId56"/>
    <p:sldId id="986" r:id="rId57"/>
    <p:sldId id="987" r:id="rId58"/>
    <p:sldId id="988" r:id="rId59"/>
    <p:sldId id="989" r:id="rId60"/>
    <p:sldId id="990" r:id="rId61"/>
    <p:sldId id="991" r:id="rId62"/>
    <p:sldId id="992" r:id="rId63"/>
    <p:sldId id="993" r:id="rId64"/>
    <p:sldId id="672" r:id="rId6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96"/>
            <p14:sldId id="932"/>
            <p14:sldId id="933"/>
            <p14:sldId id="934"/>
            <p14:sldId id="935"/>
            <p14:sldId id="936"/>
            <p14:sldId id="937"/>
            <p14:sldId id="938"/>
            <p14:sldId id="939"/>
            <p14:sldId id="940"/>
            <p14:sldId id="941"/>
            <p14:sldId id="942"/>
            <p14:sldId id="943"/>
            <p14:sldId id="944"/>
            <p14:sldId id="995"/>
            <p14:sldId id="946"/>
            <p14:sldId id="947"/>
            <p14:sldId id="948"/>
            <p14:sldId id="949"/>
            <p14:sldId id="952"/>
            <p14:sldId id="953"/>
            <p14:sldId id="954"/>
            <p14:sldId id="955"/>
            <p14:sldId id="956"/>
            <p14:sldId id="957"/>
            <p14:sldId id="958"/>
            <p14:sldId id="959"/>
            <p14:sldId id="960"/>
            <p14:sldId id="961"/>
            <p14:sldId id="962"/>
            <p14:sldId id="963"/>
            <p14:sldId id="964"/>
            <p14:sldId id="965"/>
            <p14:sldId id="966"/>
            <p14:sldId id="967"/>
            <p14:sldId id="968"/>
            <p14:sldId id="969"/>
            <p14:sldId id="970"/>
            <p14:sldId id="971"/>
            <p14:sldId id="972"/>
            <p14:sldId id="973"/>
            <p14:sldId id="974"/>
            <p14:sldId id="975"/>
            <p14:sldId id="976"/>
            <p14:sldId id="978"/>
            <p14:sldId id="980"/>
            <p14:sldId id="981"/>
            <p14:sldId id="982"/>
            <p14:sldId id="983"/>
            <p14:sldId id="985"/>
            <p14:sldId id="986"/>
            <p14:sldId id="987"/>
            <p14:sldId id="988"/>
            <p14:sldId id="989"/>
            <p14:sldId id="990"/>
            <p14:sldId id="991"/>
            <p14:sldId id="992"/>
            <p14:sldId id="99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65330" autoAdjust="0"/>
  </p:normalViewPr>
  <p:slideViewPr>
    <p:cSldViewPr snapToGrid="0">
      <p:cViewPr varScale="1">
        <p:scale>
          <a:sx n="29" d="100"/>
          <a:sy n="29" d="100"/>
        </p:scale>
        <p:origin x="92" y="8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presProps" Target="presProps.xml"/><Relationship Id="rId7" Type="http://schemas.openxmlformats.org/officeDocument/2006/relationships/slide" Target="slides/slide2.xml"/><Relationship Id="rId71"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notesMaster" Target="notesMasters/notesMaster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viewProps" Target="view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handoutMaster" Target="handoutMasters/handoutMaster1.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2015-09-16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create clean recipes by using a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a:t>
            </a:r>
            <a:r>
              <a:rPr lang="en-US" dirty="0" smtClean="0"/>
              <a:t>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a:t>
            </a:r>
            <a:r>
              <a:rPr lang="en-US" smtClean="0"/>
              <a:t>.  </a:t>
            </a:r>
            <a:endParaRPr lang="en-US" dirty="0" smtClean="0"/>
          </a:p>
          <a:p>
            <a:endParaRPr lang="en-US" dirty="0" smtClean="0"/>
          </a:p>
          <a:p>
            <a:r>
              <a:rPr lang="en-US" dirty="0" smtClean="0"/>
              <a:t>Reviewing the documentation, it seems as though it shares some similarities to </a:t>
            </a:r>
            <a:r>
              <a:rPr lang="en-US" dirty="0" err="1" smtClean="0"/>
              <a:t>cookbook_files</a:t>
            </a:r>
            <a:r>
              <a:rPr lang="en-US" dirty="0" smtClean="0"/>
              <a:t>. A template can be placed in a particular directory within the cookbook and it will be delivered to a specified file path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75737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somehow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a:t>
            </a:r>
            <a:r>
              <a:rPr lang="en-US" b="1" dirty="0" smtClean="0"/>
              <a:t>generate </a:t>
            </a:r>
            <a:r>
              <a:rPr lang="en-US" b="1" dirty="0" smtClean="0"/>
              <a:t>template'</a:t>
            </a:r>
            <a:r>
              <a:rPr lang="en-US" dirty="0" smtClean="0"/>
              <a:t> </a:t>
            </a:r>
            <a:r>
              <a:rPr lang="en-US" dirty="0" smtClean="0"/>
              <a:t>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a:t>
            </a:r>
            <a:r>
              <a:rPr lang="en-US" dirty="0" smtClean="0"/>
              <a:t>ERB means.</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a:t>
            </a:r>
            <a:r>
              <a:rPr lang="en-US" dirty="0" smtClean="0"/>
              <a:t>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a:t>
            </a:r>
            <a:r>
              <a:rPr lang="en-US" dirty="0" smtClean="0"/>
              <a:t>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ERB, and Angry Squids.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22941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2709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091104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622989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530646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3500951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11476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754707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 id="2147483813"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9.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Pasta</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849574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58411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3712352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a:t>
            </a:r>
            <a:r>
              <a:rPr lang="en-US" dirty="0" smtClean="0"/>
              <a:t>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t>https://</a:t>
            </a:r>
            <a:r>
              <a:rPr lang="en-US" dirty="0" err="1"/>
              <a:t>docs.chef.io</a:t>
            </a:r>
            <a:r>
              <a:rPr lang="en-US" dirty="0"/>
              <a:t>/</a:t>
            </a:r>
            <a:r>
              <a:rPr lang="en-US" dirty="0" err="1"/>
              <a:t>resource_file.html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901281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4" name="Content Placeholder 3"/>
          <p:cNvSpPr>
            <a:spLocks noGrp="1"/>
          </p:cNvSpPr>
          <p:nvPr>
            <p:ph sz="quarter" idx="4294967295"/>
          </p:nvPr>
        </p:nvSpPr>
        <p:spPr>
          <a:xfrm>
            <a:off x="3669213" y="7413967"/>
            <a:ext cx="8917577" cy="524133"/>
          </a:xfrm>
        </p:spPr>
        <p:txBody>
          <a:bodyPr>
            <a:normAutofit fontScale="77500" lnSpcReduction="20000"/>
          </a:bodyPr>
          <a:lstStyle/>
          <a:p>
            <a:r>
              <a:rPr lang="en-US" dirty="0"/>
              <a:t>https://</a:t>
            </a:r>
            <a:r>
              <a:rPr lang="en-US" dirty="0" err="1"/>
              <a:t>docs.chef.io</a:t>
            </a:r>
            <a:r>
              <a:rPr lang="en-US" dirty="0"/>
              <a:t>/</a:t>
            </a:r>
            <a:r>
              <a:rPr lang="en-US" dirty="0" err="1"/>
              <a:t>resource_remote_file.html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79062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t>https://</a:t>
            </a:r>
            <a:r>
              <a:rPr lang="en-US" dirty="0" err="1"/>
              <a:t>docs.chef.io</a:t>
            </a:r>
            <a:r>
              <a:rPr lang="en-US" dirty="0"/>
              <a:t>/</a:t>
            </a:r>
            <a:r>
              <a:rPr lang="en-US" dirty="0" err="1"/>
              <a:t>resource_cookbook_file.html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3365451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err="1">
                <a:latin typeface="Inconsolata"/>
                <a:cs typeface="Inconsolata"/>
              </a:rPr>
              <a:t>cookbook_file</a:t>
            </a:r>
            <a:r>
              <a:rPr lang="en-US" sz="3733" dirty="0">
                <a:latin typeface="Inconsolata"/>
                <a:cs typeface="Inconsolata"/>
              </a:rPr>
              <a:t>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038587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t>https://</a:t>
            </a:r>
            <a:r>
              <a:rPr lang="en-US" dirty="0" err="1"/>
              <a:t>docs.chef.io</a:t>
            </a:r>
            <a:r>
              <a:rPr lang="en-US" dirty="0"/>
              <a:t>/</a:t>
            </a:r>
            <a:r>
              <a:rPr lang="en-US" dirty="0" err="1"/>
              <a:t>resource_template.html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929617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a:latin typeface="Inconsolata"/>
                <a:cs typeface="Inconsolata"/>
              </a:rPr>
              <a:t>template "/</a:t>
            </a:r>
            <a:r>
              <a:rPr lang="en-US" sz="3733" dirty="0" err="1">
                <a:latin typeface="Inconsolata"/>
                <a:cs typeface="Inconsolata"/>
              </a:rPr>
              <a:t>var</a:t>
            </a:r>
            <a:r>
              <a:rPr lang="en-US" sz="3733" dirty="0">
                <a:latin typeface="Inconsolata"/>
                <a:cs typeface="Inconsolata"/>
              </a:rPr>
              <a:t>/www/</a:t>
            </a:r>
            <a:r>
              <a:rPr lang="en-US" sz="3733" dirty="0" err="1">
                <a:latin typeface="Inconsolata"/>
                <a:cs typeface="Inconsolata"/>
              </a:rPr>
              <a:t>index.html</a:t>
            </a:r>
            <a:r>
              <a:rPr lang="en-US" sz="3733" dirty="0">
                <a:latin typeface="Inconsolata"/>
                <a:cs typeface="Inconsolata"/>
              </a:rPr>
              <a:t>" do</a:t>
            </a:r>
          </a:p>
          <a:p>
            <a:r>
              <a:rPr lang="en-US" sz="3733" dirty="0">
                <a:latin typeface="Inconsolata"/>
                <a:cs typeface="Inconsolata"/>
              </a:rPr>
              <a:t>  source "</a:t>
            </a:r>
            <a:r>
              <a:rPr lang="en-US" sz="3733" dirty="0" err="1">
                <a:latin typeface="Inconsolata"/>
                <a:cs typeface="Inconsolata"/>
              </a:rPr>
              <a:t>index.html.erb</a:t>
            </a:r>
            <a:r>
              <a:rPr lang="en-US" sz="3733" dirty="0">
                <a:latin typeface="Inconsolata"/>
                <a:cs typeface="Inconsolata"/>
              </a:rPr>
              <a:t>"</a:t>
            </a:r>
          </a:p>
          <a:p>
            <a:r>
              <a:rPr lang="en-US" sz="3733" dirty="0">
                <a:latin typeface="Inconsolata"/>
                <a:cs typeface="Inconsolata"/>
              </a:rPr>
              <a:t>end</a:t>
            </a:r>
          </a:p>
        </p:txBody>
      </p:sp>
      <p:cxnSp>
        <p:nvCxnSpPr>
          <p:cNvPr id="12" name="Straight Arrow Connector 11"/>
          <p:cNvCxnSpPr/>
          <p:nvPr/>
        </p:nvCxnSpPr>
        <p:spPr>
          <a:xfrm>
            <a:off x="2670531"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797208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t>https://</a:t>
            </a:r>
            <a:r>
              <a:rPr lang="en-US" dirty="0" err="1"/>
              <a:t>docs.chef.io</a:t>
            </a:r>
            <a:r>
              <a:rPr lang="en-US" dirty="0"/>
              <a:t>/</a:t>
            </a:r>
            <a:r>
              <a:rPr lang="en-US" dirty="0" err="1"/>
              <a:t>resource_template.html#using-templates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85775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Create clean recipes by using a template </a:t>
            </a:r>
            <a:r>
              <a:rPr lang="en-US" dirty="0" smtClean="0"/>
              <a:t>file</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85680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496327"/>
            <a:ext cx="13986552" cy="852712"/>
          </a:xfrm>
        </p:spPr>
        <p:txBody>
          <a:bodyPr>
            <a:noAutofit/>
          </a:bodyPr>
          <a:lstStyle/>
          <a:p>
            <a:r>
              <a:rPr lang="en-US" sz="5333" dirty="0" smtClean="0"/>
              <a:t>		Replacement </a:t>
            </a:r>
            <a:r>
              <a:rPr lang="en-US" sz="5333" dirty="0"/>
              <a:t>Resource</a:t>
            </a:r>
          </a:p>
        </p:txBody>
      </p:sp>
      <p:sp>
        <p:nvSpPr>
          <p:cNvPr id="3" name="Subtitle 2"/>
          <p:cNvSpPr>
            <a:spLocks noGrp="1"/>
          </p:cNvSpPr>
          <p:nvPr>
            <p:ph type="subTitle" idx="1"/>
          </p:nvPr>
        </p:nvSpPr>
        <p:spPr>
          <a:xfrm>
            <a:off x="3013753" y="3505071"/>
            <a:ext cx="10974132" cy="3872474"/>
          </a:xfrm>
        </p:spPr>
        <p:txBody>
          <a:bodyPr/>
          <a:lstStyle/>
          <a:p>
            <a:r>
              <a:rPr lang="en-US" dirty="0" smtClean="0"/>
              <a:t>What resource could be used in this situation?</a:t>
            </a:r>
          </a:p>
          <a:p>
            <a:endParaRPr lang="en-US" dirty="0"/>
          </a:p>
          <a:p>
            <a:r>
              <a:rPr lang="en-US" dirty="0"/>
              <a:t>What resource will allow us to insert our node data into the file that it copies to the target system</a:t>
            </a:r>
            <a:r>
              <a:rPr lang="en-US" dirty="0" smtClean="0"/>
              <a:t>?</a:t>
            </a:r>
          </a:p>
          <a:p>
            <a:endParaRPr lang="en-US" dirty="0"/>
          </a:p>
          <a:p>
            <a:r>
              <a:rPr lang="en-US" dirty="0"/>
              <a:t>Why is using the template resource the best choice in this situation?</a:t>
            </a:r>
          </a:p>
          <a:p>
            <a:endParaRPr lang="en-US" dirty="0" smtClean="0"/>
          </a:p>
          <a:p>
            <a:endParaRPr lang="en-US" dirty="0"/>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7280415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490098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48578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Inconsolata" panose="020B0609030003000000"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93283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4061583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Inconsolata"/>
                <a:cs typeface="Inconsolata"/>
              </a:rPr>
              <a:t>chef</a:t>
            </a:r>
            <a:r>
              <a:rPr lang="en-US" dirty="0" smtClean="0"/>
              <a:t> </a:t>
            </a:r>
            <a:r>
              <a:rPr lang="en-US" dirty="0" smtClean="0">
                <a:latin typeface="Inconsolata"/>
                <a:cs typeface="Inconsolata"/>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588988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423693"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endParaRPr lang="en-US" dirty="0"/>
          </a:p>
        </p:txBody>
      </p:sp>
      <p:sp>
        <p:nvSpPr>
          <p:cNvPr id="3" name="Title 2"/>
          <p:cNvSpPr>
            <a:spLocks noGrp="1"/>
          </p:cNvSpPr>
          <p:nvPr>
            <p:ph type="title"/>
          </p:nvPr>
        </p:nvSpPr>
        <p:spPr/>
        <p:txBody>
          <a:bodyPr/>
          <a:lstStyle/>
          <a:p>
            <a:r>
              <a:rPr lang="en-US" dirty="0" smtClean="0"/>
              <a:t>GE: Use </a:t>
            </a:r>
            <a:r>
              <a:rPr lang="en-US" dirty="0" smtClean="0">
                <a:latin typeface="Inconsolata"/>
                <a:cs typeface="Inconsolata"/>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255504"/>
            <a:ext cx="14422528" cy="1396256"/>
          </a:xfrm>
        </p:spPr>
        <p:txBody>
          <a:bodyPr/>
          <a:lstStyle/>
          <a:p>
            <a:r>
              <a:rPr lang="en-US" dirty="0" smtClean="0"/>
              <a:t>$ </a:t>
            </a:r>
            <a:r>
              <a:rPr lang="en-US" dirty="0" smtClean="0"/>
              <a:t>cd ~</a:t>
            </a:r>
          </a:p>
          <a:p>
            <a:r>
              <a:rPr lang="en-US" dirty="0" smtClean="0"/>
              <a:t>$ chef </a:t>
            </a:r>
            <a:r>
              <a:rPr lang="en-US" dirty="0" smtClean="0"/>
              <a:t>generate template cookbooks/apache index.html</a:t>
            </a:r>
            <a:endParaRPr lang="en-US" dirty="0"/>
          </a:p>
        </p:txBody>
      </p:sp>
      <p:sp>
        <p:nvSpPr>
          <p:cNvPr id="5" name="Rectangle 4"/>
          <p:cNvSpPr/>
          <p:nvPr/>
        </p:nvSpPr>
        <p:spPr bwMode="auto">
          <a:xfrm>
            <a:off x="1120566" y="373113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273495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624864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425055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t>https://</a:t>
            </a:r>
            <a:r>
              <a:rPr lang="en-US" dirty="0" err="1"/>
              <a:t>docs.chef.io</a:t>
            </a:r>
            <a:r>
              <a:rPr lang="en-US" dirty="0"/>
              <a:t>/</a:t>
            </a:r>
            <a:r>
              <a:rPr lang="en-US" dirty="0" err="1"/>
              <a:t>templates.html#variables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6698971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028616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785146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6624947" y="1797238"/>
            <a:ext cx="6961835" cy="32184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6520969" y="2465632"/>
            <a:ext cx="7055719" cy="255475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41255746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77457" y="4411400"/>
            <a:ext cx="5302929" cy="7426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089661" y="3044906"/>
            <a:ext cx="10497120" cy="197073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926266" y="4396547"/>
            <a:ext cx="10650423" cy="62383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4032754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88728"/>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12320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769880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12635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2397164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dirty="0">
                <a:latin typeface="Inconsolata"/>
                <a:cs typeface="Inconsolata"/>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730781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smtClean="0"/>
              <a:t>~/cookbooks/apache/templates/default/</a:t>
            </a:r>
            <a:r>
              <a:rPr lang="en-US" sz="3733" dirty="0" err="1" smtClean="0"/>
              <a:t>index.html.erb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658394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733" dirty="0"/>
              <a:t>~/cookbooks/apache/templates/default/</a:t>
            </a:r>
            <a:r>
              <a:rPr lang="en-US" sz="3733" dirty="0" err="1"/>
              <a:t>index.html.erb</a:t>
            </a:r>
            <a:endParaRPr lang="en-US" sz="3733"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564187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763919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208213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"apache2"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412247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97509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7688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8040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19075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1168199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Create a template with </a:t>
            </a:r>
            <a:r>
              <a:rPr lang="en-US" dirty="0" smtClean="0">
                <a:latin typeface="Inconsolata"/>
                <a:cs typeface="Inconsolata"/>
              </a:rPr>
              <a:t>chef generate</a:t>
            </a:r>
            <a:endParaRPr lang="en-US" dirty="0" smtClean="0"/>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338103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t>Use </a:t>
            </a:r>
            <a:r>
              <a:rPr lang="en-US" dirty="0" smtClean="0">
                <a:latin typeface="Inconsolata"/>
                <a:cs typeface="Inconsolata"/>
              </a:rPr>
              <a:t>kitchen test </a:t>
            </a:r>
            <a:r>
              <a:rPr lang="en-US" dirty="0" smtClean="0"/>
              <a:t>on the "apache" cookbook</a:t>
            </a:r>
          </a:p>
          <a:p>
            <a:pPr marL="609585" indent="-609585">
              <a:lnSpc>
                <a:spcPct val="120000"/>
              </a:lnSpc>
              <a:buFont typeface="Wingdings" charset="2"/>
              <a:buChar char="q"/>
            </a:pPr>
            <a:r>
              <a:rPr lang="en-US" dirty="0" smtClean="0"/>
              <a:t>Use </a:t>
            </a:r>
            <a:r>
              <a:rPr lang="en-US" dirty="0" smtClean="0">
                <a:latin typeface="Inconsolata"/>
                <a:cs typeface="Inconsolata"/>
              </a:rPr>
              <a:t>chef-client</a:t>
            </a:r>
            <a:r>
              <a:rPr lang="en-US" dirty="0" smtClean="0"/>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 to the "apache" cookbook to version control</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245404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&lt;default-centos-66&gt;</a:t>
            </a:r>
          </a:p>
          <a:p>
            <a:r>
              <a:rPr lang="en-US" dirty="0"/>
              <a:t>-----&gt; Destroying &lt;default-centos-66&gt;...</a:t>
            </a:r>
          </a:p>
          <a:p>
            <a:r>
              <a:rPr lang="en-US" dirty="0"/>
              <a:t>       Finished destroying &lt;default-centos-66&gt; (0m0.00s).</a:t>
            </a:r>
          </a:p>
          <a:p>
            <a:r>
              <a:rPr lang="en-US" dirty="0"/>
              <a:t>-----&gt; Testing &lt;default-centos-66&gt;</a:t>
            </a:r>
          </a:p>
          <a:p>
            <a:r>
              <a:rPr lang="en-US" dirty="0"/>
              <a:t>-----&gt; Creating &lt;default-centos-66&gt;...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endParaRPr lang="en-US" dirty="0" smtClean="0"/>
          </a:p>
          <a:p>
            <a:r>
              <a:rPr lang="en-US" dirty="0" smtClean="0"/>
              <a:t>$ </a:t>
            </a:r>
            <a:r>
              <a:rPr lang="en-US" dirty="0" smtClean="0"/>
              <a:t>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676149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227523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4257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4209275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090856"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198287" y="660955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23505" y="660106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56546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t>For the "workstation" cookbook:</a:t>
            </a:r>
          </a:p>
          <a:p>
            <a:pPr>
              <a:lnSpc>
                <a:spcPct val="90000"/>
              </a:lnSpc>
            </a:pPr>
            <a:endParaRPr lang="en-US" sz="2667" dirty="0"/>
          </a:p>
          <a:p>
            <a:pPr marL="380990" indent="-380990">
              <a:lnSpc>
                <a:spcPct val="90000"/>
              </a:lnSpc>
              <a:buFont typeface="Wingdings" charset="2"/>
              <a:buChar char="q"/>
            </a:pPr>
            <a:r>
              <a:rPr lang="en-US" sz="2667" dirty="0"/>
              <a:t>Use </a:t>
            </a:r>
            <a:r>
              <a:rPr lang="en-US" sz="2667" dirty="0">
                <a:latin typeface="Inconsolata"/>
                <a:cs typeface="Inconsolata"/>
              </a:rPr>
              <a:t>chef generate </a:t>
            </a:r>
            <a:r>
              <a:rPr lang="en-US" sz="2667" dirty="0"/>
              <a:t>to create a template named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Copy the source attribute from the file named "/</a:t>
            </a:r>
            <a:r>
              <a:rPr lang="en-US" sz="2667" dirty="0" err="1"/>
              <a:t>etc</a:t>
            </a:r>
            <a:r>
              <a:rPr lang="en-US" sz="2667" dirty="0"/>
              <a:t>/</a:t>
            </a:r>
            <a:r>
              <a:rPr lang="en-US" sz="2667" dirty="0" err="1"/>
              <a:t>motd</a:t>
            </a:r>
            <a:r>
              <a:rPr lang="en-US" sz="2667" dirty="0"/>
              <a:t>" into the template file "</a:t>
            </a:r>
            <a:r>
              <a:rPr lang="en-US" sz="2667" dirty="0" err="1"/>
              <a:t>motd.erb</a:t>
            </a:r>
            <a:r>
              <a:rPr lang="en-US" sz="2667" dirty="0"/>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Remove a resource: </a:t>
            </a:r>
            <a:r>
              <a:rPr lang="en-US" sz="2667" dirty="0">
                <a:latin typeface="Inconsolata"/>
                <a:cs typeface="Inconsolata"/>
              </a:rPr>
              <a:t>The file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a:t>
            </a:r>
          </a:p>
          <a:p>
            <a:pPr marL="380990" indent="-380990">
              <a:lnSpc>
                <a:spcPct val="90000"/>
              </a:lnSpc>
              <a:buFont typeface="Wingdings" charset="2"/>
              <a:buChar char="q"/>
            </a:pPr>
            <a:endParaRPr lang="en-US" sz="2667" dirty="0"/>
          </a:p>
          <a:p>
            <a:pPr marL="380990" indent="-380990">
              <a:lnSpc>
                <a:spcPct val="90000"/>
              </a:lnSpc>
              <a:buFont typeface="Wingdings" charset="2"/>
              <a:buChar char="q"/>
            </a:pPr>
            <a:r>
              <a:rPr lang="en-US" sz="2667" dirty="0"/>
              <a:t>Add a resource: </a:t>
            </a:r>
            <a:r>
              <a:rPr lang="en-US" sz="2667" dirty="0">
                <a:latin typeface="Inconsolata"/>
                <a:cs typeface="Inconsolata"/>
              </a:rPr>
              <a:t>The template named "/</a:t>
            </a:r>
            <a:r>
              <a:rPr lang="en-US" sz="2667" dirty="0" err="1">
                <a:latin typeface="Inconsolata"/>
                <a:cs typeface="Inconsolata"/>
              </a:rPr>
              <a:t>etc</a:t>
            </a:r>
            <a:r>
              <a:rPr lang="en-US" sz="2667" dirty="0">
                <a:latin typeface="Inconsolata"/>
                <a:cs typeface="Inconsolata"/>
              </a:rPr>
              <a:t>/</a:t>
            </a:r>
            <a:r>
              <a:rPr lang="en-US" sz="2667" dirty="0" err="1">
                <a:latin typeface="Inconsolata"/>
                <a:cs typeface="Inconsolata"/>
              </a:rPr>
              <a:t>motd</a:t>
            </a:r>
            <a:r>
              <a:rPr lang="en-US" sz="2667" dirty="0">
                <a:latin typeface="Inconsolata"/>
                <a:cs typeface="Inconsolata"/>
              </a:rPr>
              <a:t>" is created with the source "</a:t>
            </a:r>
            <a:r>
              <a:rPr lang="en-US" sz="2667" dirty="0" err="1">
                <a:latin typeface="Inconsolata"/>
                <a:cs typeface="Inconsolata"/>
              </a:rPr>
              <a:t>motd.erb</a:t>
            </a:r>
            <a:r>
              <a:rPr lang="en-US" sz="2667" dirty="0">
                <a:latin typeface="Inconsolata"/>
                <a:cs typeface="Inconsolata"/>
              </a:rPr>
              <a:t>"</a:t>
            </a:r>
          </a:p>
          <a:p>
            <a:pPr marL="380990" indent="-380990">
              <a:lnSpc>
                <a:spcPct val="90000"/>
              </a:lnSpc>
              <a:buFont typeface="Wingdings" charset="2"/>
              <a:buChar char="q"/>
            </a:pPr>
            <a:endParaRPr lang="en-US" sz="2667" dirty="0">
              <a:latin typeface="Inconsolata"/>
              <a:cs typeface="Inconsolata"/>
            </a:endParaRPr>
          </a:p>
          <a:p>
            <a:pPr marL="380990" indent="-380990">
              <a:lnSpc>
                <a:spcPct val="90000"/>
              </a:lnSpc>
              <a:buFont typeface="Wingdings" charset="2"/>
              <a:buChar char="q"/>
            </a:pPr>
            <a:r>
              <a:rPr lang="en-US" sz="2667" dirty="0">
                <a:cs typeface="Inconsolata"/>
              </a:rPr>
              <a:t>Use </a:t>
            </a:r>
            <a:r>
              <a:rPr lang="en-US" sz="2667" dirty="0">
                <a:latin typeface="Inconsolata"/>
                <a:cs typeface="Inconsolata"/>
              </a:rPr>
              <a:t>kitchen test</a:t>
            </a:r>
            <a:r>
              <a:rPr lang="en-US" sz="2667" dirty="0">
                <a:cs typeface="Inconsolata"/>
              </a:rPr>
              <a:t> to </a:t>
            </a:r>
            <a:r>
              <a:rPr lang="en-US" sz="2667" dirty="0" smtClean="0">
                <a:cs typeface="Inconsolata"/>
              </a:rPr>
              <a:t>test </a:t>
            </a:r>
            <a:r>
              <a:rPr lang="en-US" sz="2667" dirty="0">
                <a:cs typeface="Inconsolata"/>
              </a:rPr>
              <a:t>it and </a:t>
            </a:r>
            <a:r>
              <a:rPr lang="en-US" sz="2667" dirty="0">
                <a:latin typeface="Inconsolata"/>
                <a:cs typeface="Inconsolata"/>
              </a:rPr>
              <a:t>chef-client</a:t>
            </a:r>
            <a:r>
              <a:rPr lang="en-US" sz="2667" dirty="0">
                <a:cs typeface="Inconsolata"/>
              </a:rPr>
              <a:t> to locally apply the default recipe.</a:t>
            </a:r>
            <a:endParaRPr lang="en-US" sz="2667" dirty="0"/>
          </a:p>
          <a:p>
            <a:pPr marL="380990" indent="-380990">
              <a:lnSpc>
                <a:spcPct val="9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203703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dirty="0"/>
              <a:t>Compiling Cookbooks...</a:t>
            </a:r>
          </a:p>
          <a:p>
            <a:r>
              <a:rPr lang="en-US" dirty="0"/>
              <a:t>Recipe: </a:t>
            </a:r>
            <a:r>
              <a:rPr lang="en-US" dirty="0" err="1"/>
              <a:t>code_generator</a:t>
            </a:r>
            <a:r>
              <a:rPr lang="en-US" dirty="0"/>
              <a:t>::cookbook</a:t>
            </a:r>
          </a:p>
          <a:p>
            <a:r>
              <a:rPr lang="en-US" dirty="0"/>
              <a:t>  * directory[/home/chef/template] action create</a:t>
            </a:r>
          </a:p>
          <a:p>
            <a:r>
              <a:rPr lang="en-US" dirty="0"/>
              <a:t>    - create new directory /home/chef/template</a:t>
            </a:r>
          </a:p>
          <a:p>
            <a:r>
              <a:rPr lang="en-US" dirty="0"/>
              <a:t>  * template[/home/chef/template/metadata.rb] action </a:t>
            </a:r>
            <a:r>
              <a:rPr lang="en-US" dirty="0" err="1"/>
              <a:t>create_if_missing</a:t>
            </a:r>
            <a:endParaRPr lang="en-US" dirty="0"/>
          </a:p>
          <a:p>
            <a:r>
              <a:rPr lang="en-US" dirty="0"/>
              <a:t>    - create new file /home/chef/template/metadata.rb</a:t>
            </a:r>
          </a:p>
          <a:p>
            <a:r>
              <a:rPr lang="en-US" dirty="0"/>
              <a:t>    - update content in file /home/chef/template/metadata.rb from none to 000bce</a:t>
            </a:r>
          </a:p>
          <a:p>
            <a:r>
              <a:rPr lang="en-US" dirty="0"/>
              <a:t>    (diff output suppressed by config)</a:t>
            </a:r>
          </a:p>
          <a:p>
            <a:r>
              <a:rPr lang="en-US" dirty="0"/>
              <a:t>  * template[/home/chef/template/README.md] action </a:t>
            </a:r>
            <a:r>
              <a:rPr lang="en-US" dirty="0" err="1"/>
              <a:t>create_if_missing</a:t>
            </a:r>
            <a:endParaRPr lang="en-US" dirty="0"/>
          </a:p>
          <a:p>
            <a:r>
              <a:rPr lang="en-US" dirty="0"/>
              <a:t>    - create new file /</a:t>
            </a:r>
            <a:r>
              <a:rPr lang="en-US" dirty="0" smtClean="0"/>
              <a:t>home/chef/template/README.md</a:t>
            </a:r>
            <a:endParaRPr lang="en-US"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dirty="0"/>
              <a:t>$ cd </a:t>
            </a:r>
            <a:r>
              <a:rPr lang="en-US" dirty="0" smtClean="0"/>
              <a:t>~</a:t>
            </a:r>
          </a:p>
          <a:p>
            <a:r>
              <a:rPr lang="en-US" dirty="0" smtClean="0"/>
              <a:t>$ </a:t>
            </a:r>
            <a:r>
              <a:rPr lang="en-US" dirty="0"/>
              <a:t>chef generate </a:t>
            </a:r>
            <a:r>
              <a:rPr lang="en-US" dirty="0" smtClean="0"/>
              <a:t>template </a:t>
            </a:r>
            <a:r>
              <a:rPr lang="en-US" dirty="0"/>
              <a:t>cookbooks/workstation </a:t>
            </a:r>
            <a:r>
              <a:rPr lang="en-US" dirty="0" err="1"/>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4294185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316729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2298542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6508885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2368206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4237460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653914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"Changed file resource to template resource and defined a template"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1091274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a:p>
            <a:pPr marL="609585" indent="-609585">
              <a:buFont typeface="Arial"/>
              <a:buChar char="•"/>
            </a:pPr>
            <a:r>
              <a:rPr lang="en-US" dirty="0" smtClean="0"/>
              <a:t>Angry Squids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887171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5" name="Rectangle 4"/>
          <p:cNvSpPr/>
          <p:nvPr/>
        </p:nvSpPr>
        <p:spPr bwMode="auto">
          <a:xfrm>
            <a:off x="15309449" y="5809822"/>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9900580" y="6538989"/>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294061"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98847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6976049"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9963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Inconsolata"/>
                <a:cs typeface="Inconsolata"/>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187700" y="657754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7446380"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111409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3733" dirty="0">
                <a:latin typeface="Inconsolata"/>
                <a:cs typeface="Inconsolata"/>
              </a:rPr>
              <a:t>This is the first line of the file.</a:t>
            </a:r>
          </a:p>
          <a:p>
            <a:r>
              <a:rPr lang="en-US" sz="3733" dirty="0">
                <a:latin typeface="Inconsolata"/>
                <a:cs typeface="Inconsolata"/>
              </a:rPr>
              <a:t>           This is the second line. If I try and line it up...</a:t>
            </a:r>
          </a:p>
          <a:p>
            <a:endParaRPr lang="en-US" sz="3733" dirty="0">
              <a:latin typeface="Inconsolata"/>
              <a:cs typeface="Inconsolata"/>
            </a:endParaRPr>
          </a:p>
          <a:p>
            <a:r>
              <a:rPr lang="en-US" sz="3733" dirty="0">
                <a:latin typeface="Inconsolata"/>
                <a:cs typeface="Inconsolata"/>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3250864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dcmitype/"/>
    <ds:schemaRef ds:uri="http://schemas.microsoft.com/office/infopath/2007/PartnerControl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www.w3.org/XML/1998/namespac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15634</TotalTime>
  <Words>4919</Words>
  <Application>Microsoft Office PowerPoint</Application>
  <PresentationFormat>Custom</PresentationFormat>
  <Paragraphs>685</Paragraphs>
  <Slides>60</Slides>
  <Notes>56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60</vt:i4>
      </vt:variant>
    </vt:vector>
  </HeadingPairs>
  <TitlesOfParts>
    <vt:vector size="66" baseType="lpstr">
      <vt:lpstr>Arial</vt:lpstr>
      <vt:lpstr>Courier New</vt:lpstr>
      <vt:lpstr>Gill Sans MT</vt:lpstr>
      <vt:lpstr>Inconsolata</vt:lpstr>
      <vt:lpstr>Wingdings</vt: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Pasta</vt:lpstr>
      <vt:lpstr>What We Need</vt:lpstr>
      <vt:lpstr>GE: Cleaner Recipes</vt:lpstr>
      <vt:lpstr>GE: Let's Check the Docs…</vt:lpstr>
      <vt:lpstr>GE: remote_file</vt:lpstr>
      <vt:lpstr>GE: cookbook_file</vt:lpstr>
      <vt:lpstr>cookbook_file's Source Match Up</vt:lpstr>
      <vt:lpstr>Template</vt:lpstr>
      <vt:lpstr>Template File's Source Matches Up</vt:lpstr>
      <vt:lpstr>Template</vt:lpstr>
      <vt:lpstr>  Replacement Resource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Update the Version</vt:lpstr>
      <vt:lpstr>Lab: Update the Cookbook's Patch Number</vt:lpstr>
      <vt:lpstr>Lab: Commit the Changes</vt:lpstr>
      <vt:lpstr>Questions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1948</cp:revision>
  <cp:lastPrinted>2015-02-07T23:49:10Z</cp:lastPrinted>
  <dcterms:created xsi:type="dcterms:W3CDTF">2012-09-13T17:36:07Z</dcterms:created>
  <dcterms:modified xsi:type="dcterms:W3CDTF">2015-09-16T15:27:20Z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